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Lst>
  <p:sldSz cx="25976263" cy="146113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602" userDrawn="1">
          <p15:clr>
            <a:srgbClr val="A4A3A4"/>
          </p15:clr>
        </p15:guide>
        <p15:guide id="2" pos="818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5" autoAdjust="0"/>
    <p:restoredTop sz="94660"/>
  </p:normalViewPr>
  <p:slideViewPr>
    <p:cSldViewPr snapToGrid="0">
      <p:cViewPr>
        <p:scale>
          <a:sx n="20" d="100"/>
          <a:sy n="20" d="100"/>
        </p:scale>
        <p:origin x="1674" y="834"/>
      </p:cViewPr>
      <p:guideLst>
        <p:guide orient="horz" pos="4602"/>
        <p:guide pos="818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257543744531934"/>
          <c:y val="0.16708333333333347"/>
          <c:w val="0.85202340332458515"/>
          <c:h val="0.4040201224846896"/>
        </c:manualLayout>
      </c:layout>
      <c:bar3DChart>
        <c:barDir val="col"/>
        <c:grouping val="clustered"/>
        <c:varyColors val="0"/>
        <c:ser>
          <c:idx val="0"/>
          <c:order val="0"/>
          <c:tx>
            <c:strRef>
              <c:f>Sheet1!$B$1</c:f>
              <c:strCache>
                <c:ptCount val="1"/>
                <c:pt idx="0">
                  <c:v>Yes</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c:v>
                </c:pt>
                <c:pt idx="1">
                  <c:v>B</c:v>
                </c:pt>
                <c:pt idx="2">
                  <c:v>C</c:v>
                </c:pt>
                <c:pt idx="3">
                  <c:v>D</c:v>
                </c:pt>
                <c:pt idx="4">
                  <c:v>E</c:v>
                </c:pt>
                <c:pt idx="5">
                  <c:v>F</c:v>
                </c:pt>
                <c:pt idx="6">
                  <c:v>G</c:v>
                </c:pt>
                <c:pt idx="7">
                  <c:v>H</c:v>
                </c:pt>
              </c:strCache>
            </c:strRef>
          </c:cat>
          <c:val>
            <c:numRef>
              <c:f>Sheet1!$B$2:$B$9</c:f>
              <c:numCache>
                <c:formatCode>General</c:formatCode>
                <c:ptCount val="8"/>
                <c:pt idx="0">
                  <c:v>3</c:v>
                </c:pt>
                <c:pt idx="1">
                  <c:v>2</c:v>
                </c:pt>
                <c:pt idx="2">
                  <c:v>2</c:v>
                </c:pt>
                <c:pt idx="3">
                  <c:v>2</c:v>
                </c:pt>
                <c:pt idx="4">
                  <c:v>4</c:v>
                </c:pt>
                <c:pt idx="5">
                  <c:v>3</c:v>
                </c:pt>
                <c:pt idx="6">
                  <c:v>2</c:v>
                </c:pt>
                <c:pt idx="7">
                  <c:v>2</c:v>
                </c:pt>
              </c:numCache>
            </c:numRef>
          </c:val>
          <c:extLst>
            <c:ext xmlns:c16="http://schemas.microsoft.com/office/drawing/2014/chart" uri="{C3380CC4-5D6E-409C-BE32-E72D297353CC}">
              <c16:uniqueId val="{00000000-E1F8-433C-BF7A-3EA3466F5A2A}"/>
            </c:ext>
          </c:extLst>
        </c:ser>
        <c:ser>
          <c:idx val="1"/>
          <c:order val="1"/>
          <c:tx>
            <c:strRef>
              <c:f>Sheet1!$C$1</c:f>
              <c:strCache>
                <c:ptCount val="1"/>
                <c:pt idx="0">
                  <c:v>No</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c:v>
                </c:pt>
                <c:pt idx="1">
                  <c:v>B</c:v>
                </c:pt>
                <c:pt idx="2">
                  <c:v>C</c:v>
                </c:pt>
                <c:pt idx="3">
                  <c:v>D</c:v>
                </c:pt>
                <c:pt idx="4">
                  <c:v>E</c:v>
                </c:pt>
                <c:pt idx="5">
                  <c:v>F</c:v>
                </c:pt>
                <c:pt idx="6">
                  <c:v>G</c:v>
                </c:pt>
                <c:pt idx="7">
                  <c:v>H</c:v>
                </c:pt>
              </c:strCache>
            </c:strRef>
          </c:cat>
          <c:val>
            <c:numRef>
              <c:f>Sheet1!$C$2:$C$9</c:f>
              <c:numCache>
                <c:formatCode>General</c:formatCode>
                <c:ptCount val="8"/>
                <c:pt idx="0">
                  <c:v>5</c:v>
                </c:pt>
                <c:pt idx="1">
                  <c:v>6</c:v>
                </c:pt>
                <c:pt idx="2">
                  <c:v>6</c:v>
                </c:pt>
                <c:pt idx="3">
                  <c:v>6</c:v>
                </c:pt>
                <c:pt idx="4">
                  <c:v>4</c:v>
                </c:pt>
                <c:pt idx="5">
                  <c:v>5</c:v>
                </c:pt>
                <c:pt idx="6">
                  <c:v>6</c:v>
                </c:pt>
                <c:pt idx="7">
                  <c:v>6</c:v>
                </c:pt>
              </c:numCache>
            </c:numRef>
          </c:val>
          <c:extLst>
            <c:ext xmlns:c16="http://schemas.microsoft.com/office/drawing/2014/chart" uri="{C3380CC4-5D6E-409C-BE32-E72D297353CC}">
              <c16:uniqueId val="{00000001-E1F8-433C-BF7A-3EA3466F5A2A}"/>
            </c:ext>
          </c:extLst>
        </c:ser>
        <c:dLbls>
          <c:showLegendKey val="0"/>
          <c:showVal val="1"/>
          <c:showCatName val="0"/>
          <c:showSerName val="0"/>
          <c:showPercent val="0"/>
          <c:showBubbleSize val="0"/>
        </c:dLbls>
        <c:gapWidth val="150"/>
        <c:shape val="box"/>
        <c:axId val="90874624"/>
        <c:axId val="90876544"/>
        <c:axId val="0"/>
      </c:bar3DChart>
      <c:catAx>
        <c:axId val="9087462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A - H Represents</a:t>
                </a:r>
                <a:r>
                  <a:rPr lang="en-US" baseline="0"/>
                  <a:t> questions 1 - 8</a:t>
                </a:r>
                <a:endParaRPr lang="en-US"/>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0876544"/>
        <c:crosses val="autoZero"/>
        <c:auto val="1"/>
        <c:lblAlgn val="ctr"/>
        <c:lblOffset val="100"/>
        <c:noMultiLvlLbl val="0"/>
      </c:catAx>
      <c:valAx>
        <c:axId val="908765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Respondents </a:t>
                </a:r>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087462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47033" y="2391257"/>
            <a:ext cx="19482197" cy="5086914"/>
          </a:xfrm>
        </p:spPr>
        <p:txBody>
          <a:bodyPr anchor="b"/>
          <a:lstStyle>
            <a:lvl1pPr algn="ctr">
              <a:defRPr sz="12784"/>
            </a:lvl1pPr>
          </a:lstStyle>
          <a:p>
            <a:r>
              <a:rPr lang="en-US"/>
              <a:t>Click to edit Master title style</a:t>
            </a:r>
            <a:endParaRPr lang="en-US" dirty="0"/>
          </a:p>
        </p:txBody>
      </p:sp>
      <p:sp>
        <p:nvSpPr>
          <p:cNvPr id="3" name="Subtitle 2"/>
          <p:cNvSpPr>
            <a:spLocks noGrp="1"/>
          </p:cNvSpPr>
          <p:nvPr>
            <p:ph type="subTitle" idx="1"/>
          </p:nvPr>
        </p:nvSpPr>
        <p:spPr>
          <a:xfrm>
            <a:off x="3247033" y="7674342"/>
            <a:ext cx="19482197" cy="3527693"/>
          </a:xfrm>
        </p:spPr>
        <p:txBody>
          <a:bodyPr/>
          <a:lstStyle>
            <a:lvl1pPr marL="0" indent="0" algn="ctr">
              <a:buNone/>
              <a:defRPr sz="5113"/>
            </a:lvl1pPr>
            <a:lvl2pPr marL="974110" indent="0" algn="ctr">
              <a:buNone/>
              <a:defRPr sz="4261"/>
            </a:lvl2pPr>
            <a:lvl3pPr marL="1948221" indent="0" algn="ctr">
              <a:buNone/>
              <a:defRPr sz="3835"/>
            </a:lvl3pPr>
            <a:lvl4pPr marL="2922331" indent="0" algn="ctr">
              <a:buNone/>
              <a:defRPr sz="3409"/>
            </a:lvl4pPr>
            <a:lvl5pPr marL="3896441" indent="0" algn="ctr">
              <a:buNone/>
              <a:defRPr sz="3409"/>
            </a:lvl5pPr>
            <a:lvl6pPr marL="4870552" indent="0" algn="ctr">
              <a:buNone/>
              <a:defRPr sz="3409"/>
            </a:lvl6pPr>
            <a:lvl7pPr marL="5844662" indent="0" algn="ctr">
              <a:buNone/>
              <a:defRPr sz="3409"/>
            </a:lvl7pPr>
            <a:lvl8pPr marL="6818772" indent="0" algn="ctr">
              <a:buNone/>
              <a:defRPr sz="3409"/>
            </a:lvl8pPr>
            <a:lvl9pPr marL="7792883" indent="0" algn="ctr">
              <a:buNone/>
              <a:defRPr sz="340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1458390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1949524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2339" y="3642693"/>
            <a:ext cx="22404527" cy="6077915"/>
          </a:xfrm>
        </p:spPr>
        <p:txBody>
          <a:bodyPr anchor="b"/>
          <a:lstStyle>
            <a:lvl1pPr>
              <a:defRPr sz="12784"/>
            </a:lvl1pPr>
          </a:lstStyle>
          <a:p>
            <a:r>
              <a:rPr lang="en-US"/>
              <a:t>Click to edit Master title style</a:t>
            </a:r>
            <a:endParaRPr lang="en-US" dirty="0"/>
          </a:p>
        </p:txBody>
      </p:sp>
      <p:sp>
        <p:nvSpPr>
          <p:cNvPr id="3" name="Text Placeholder 2"/>
          <p:cNvSpPr>
            <a:spLocks noGrp="1"/>
          </p:cNvSpPr>
          <p:nvPr>
            <p:ph type="body" idx="1"/>
          </p:nvPr>
        </p:nvSpPr>
        <p:spPr>
          <a:xfrm>
            <a:off x="1772339" y="9778107"/>
            <a:ext cx="22404527" cy="3196232"/>
          </a:xfrm>
        </p:spPr>
        <p:txBody>
          <a:bodyPr/>
          <a:lstStyle>
            <a:lvl1pPr marL="0" indent="0">
              <a:buNone/>
              <a:defRPr sz="5113">
                <a:solidFill>
                  <a:schemeClr val="tx1">
                    <a:tint val="75000"/>
                  </a:schemeClr>
                </a:solidFill>
              </a:defRPr>
            </a:lvl1pPr>
            <a:lvl2pPr marL="974110" indent="0">
              <a:buNone/>
              <a:defRPr sz="4261">
                <a:solidFill>
                  <a:schemeClr val="tx1">
                    <a:tint val="75000"/>
                  </a:schemeClr>
                </a:solidFill>
              </a:defRPr>
            </a:lvl2pPr>
            <a:lvl3pPr marL="1948221" indent="0">
              <a:buNone/>
              <a:defRPr sz="3835">
                <a:solidFill>
                  <a:schemeClr val="tx1">
                    <a:tint val="75000"/>
                  </a:schemeClr>
                </a:solidFill>
              </a:defRPr>
            </a:lvl3pPr>
            <a:lvl4pPr marL="2922331" indent="0">
              <a:buNone/>
              <a:defRPr sz="3409">
                <a:solidFill>
                  <a:schemeClr val="tx1">
                    <a:tint val="75000"/>
                  </a:schemeClr>
                </a:solidFill>
              </a:defRPr>
            </a:lvl4pPr>
            <a:lvl5pPr marL="3896441" indent="0">
              <a:buNone/>
              <a:defRPr sz="3409">
                <a:solidFill>
                  <a:schemeClr val="tx1">
                    <a:tint val="75000"/>
                  </a:schemeClr>
                </a:solidFill>
              </a:defRPr>
            </a:lvl5pPr>
            <a:lvl6pPr marL="4870552" indent="0">
              <a:buNone/>
              <a:defRPr sz="3409">
                <a:solidFill>
                  <a:schemeClr val="tx1">
                    <a:tint val="75000"/>
                  </a:schemeClr>
                </a:solidFill>
              </a:defRPr>
            </a:lvl6pPr>
            <a:lvl7pPr marL="5844662" indent="0">
              <a:buNone/>
              <a:defRPr sz="3409">
                <a:solidFill>
                  <a:schemeClr val="tx1">
                    <a:tint val="75000"/>
                  </a:schemeClr>
                </a:solidFill>
              </a:defRPr>
            </a:lvl7pPr>
            <a:lvl8pPr marL="6818772" indent="0">
              <a:buNone/>
              <a:defRPr sz="3409">
                <a:solidFill>
                  <a:schemeClr val="tx1">
                    <a:tint val="75000"/>
                  </a:schemeClr>
                </a:solidFill>
              </a:defRPr>
            </a:lvl8pPr>
            <a:lvl9pPr marL="7792883" indent="0">
              <a:buNone/>
              <a:defRPr sz="340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4274016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785868" y="3889596"/>
            <a:ext cx="11039912" cy="92707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3150483" y="3889596"/>
            <a:ext cx="11039912" cy="92707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36304256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789251" y="777920"/>
            <a:ext cx="22404527" cy="2824186"/>
          </a:xfrm>
        </p:spPr>
        <p:txBody>
          <a:bodyPr/>
          <a:lstStyle/>
          <a:p>
            <a:r>
              <a:rPr lang="en-US"/>
              <a:t>Click to edit Master title style</a:t>
            </a:r>
            <a:endParaRPr lang="en-US" dirty="0"/>
          </a:p>
        </p:txBody>
      </p:sp>
      <p:sp>
        <p:nvSpPr>
          <p:cNvPr id="3" name="Text Placeholder 2"/>
          <p:cNvSpPr>
            <a:spLocks noGrp="1"/>
          </p:cNvSpPr>
          <p:nvPr>
            <p:ph type="body" idx="1"/>
          </p:nvPr>
        </p:nvSpPr>
        <p:spPr>
          <a:xfrm>
            <a:off x="1789252" y="3581811"/>
            <a:ext cx="10989176" cy="1755390"/>
          </a:xfrm>
        </p:spPr>
        <p:txBody>
          <a:bodyPr anchor="b"/>
          <a:lstStyle>
            <a:lvl1pPr marL="0" indent="0">
              <a:buNone/>
              <a:defRPr sz="5113" b="1"/>
            </a:lvl1pPr>
            <a:lvl2pPr marL="974110" indent="0">
              <a:buNone/>
              <a:defRPr sz="4261" b="1"/>
            </a:lvl2pPr>
            <a:lvl3pPr marL="1948221" indent="0">
              <a:buNone/>
              <a:defRPr sz="3835" b="1"/>
            </a:lvl3pPr>
            <a:lvl4pPr marL="2922331" indent="0">
              <a:buNone/>
              <a:defRPr sz="3409" b="1"/>
            </a:lvl4pPr>
            <a:lvl5pPr marL="3896441" indent="0">
              <a:buNone/>
              <a:defRPr sz="3409" b="1"/>
            </a:lvl5pPr>
            <a:lvl6pPr marL="4870552" indent="0">
              <a:buNone/>
              <a:defRPr sz="3409" b="1"/>
            </a:lvl6pPr>
            <a:lvl7pPr marL="5844662" indent="0">
              <a:buNone/>
              <a:defRPr sz="3409" b="1"/>
            </a:lvl7pPr>
            <a:lvl8pPr marL="6818772" indent="0">
              <a:buNone/>
              <a:defRPr sz="3409" b="1"/>
            </a:lvl8pPr>
            <a:lvl9pPr marL="7792883" indent="0">
              <a:buNone/>
              <a:defRPr sz="3409" b="1"/>
            </a:lvl9pPr>
          </a:lstStyle>
          <a:p>
            <a:pPr lvl="0"/>
            <a:r>
              <a:rPr lang="en-US"/>
              <a:t>Click to edit Master text styles</a:t>
            </a:r>
          </a:p>
        </p:txBody>
      </p:sp>
      <p:sp>
        <p:nvSpPr>
          <p:cNvPr id="4" name="Content Placeholder 3"/>
          <p:cNvSpPr>
            <a:spLocks noGrp="1"/>
          </p:cNvSpPr>
          <p:nvPr>
            <p:ph sz="half" idx="2"/>
          </p:nvPr>
        </p:nvSpPr>
        <p:spPr>
          <a:xfrm>
            <a:off x="1789252" y="5337202"/>
            <a:ext cx="10989176" cy="7850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3150483" y="3581811"/>
            <a:ext cx="11043295" cy="1755390"/>
          </a:xfrm>
        </p:spPr>
        <p:txBody>
          <a:bodyPr anchor="b"/>
          <a:lstStyle>
            <a:lvl1pPr marL="0" indent="0">
              <a:buNone/>
              <a:defRPr sz="5113" b="1"/>
            </a:lvl1pPr>
            <a:lvl2pPr marL="974110" indent="0">
              <a:buNone/>
              <a:defRPr sz="4261" b="1"/>
            </a:lvl2pPr>
            <a:lvl3pPr marL="1948221" indent="0">
              <a:buNone/>
              <a:defRPr sz="3835" b="1"/>
            </a:lvl3pPr>
            <a:lvl4pPr marL="2922331" indent="0">
              <a:buNone/>
              <a:defRPr sz="3409" b="1"/>
            </a:lvl4pPr>
            <a:lvl5pPr marL="3896441" indent="0">
              <a:buNone/>
              <a:defRPr sz="3409" b="1"/>
            </a:lvl5pPr>
            <a:lvl6pPr marL="4870552" indent="0">
              <a:buNone/>
              <a:defRPr sz="3409" b="1"/>
            </a:lvl6pPr>
            <a:lvl7pPr marL="5844662" indent="0">
              <a:buNone/>
              <a:defRPr sz="3409" b="1"/>
            </a:lvl7pPr>
            <a:lvl8pPr marL="6818772" indent="0">
              <a:buNone/>
              <a:defRPr sz="3409" b="1"/>
            </a:lvl8pPr>
            <a:lvl9pPr marL="7792883" indent="0">
              <a:buNone/>
              <a:defRPr sz="3409" b="1"/>
            </a:lvl9pPr>
          </a:lstStyle>
          <a:p>
            <a:pPr lvl="0"/>
            <a:r>
              <a:rPr lang="en-US"/>
              <a:t>Click to edit Master text styles</a:t>
            </a:r>
          </a:p>
        </p:txBody>
      </p:sp>
      <p:sp>
        <p:nvSpPr>
          <p:cNvPr id="6" name="Content Placeholder 5"/>
          <p:cNvSpPr>
            <a:spLocks noGrp="1"/>
          </p:cNvSpPr>
          <p:nvPr>
            <p:ph sz="quarter" idx="4"/>
          </p:nvPr>
        </p:nvSpPr>
        <p:spPr>
          <a:xfrm>
            <a:off x="13150483" y="5337202"/>
            <a:ext cx="11043295" cy="7850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1705314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3586848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17989088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9253" y="974090"/>
            <a:ext cx="8378020" cy="3409315"/>
          </a:xfrm>
        </p:spPr>
        <p:txBody>
          <a:bodyPr anchor="b"/>
          <a:lstStyle>
            <a:lvl1pPr>
              <a:defRPr sz="6818"/>
            </a:lvl1pPr>
          </a:lstStyle>
          <a:p>
            <a:r>
              <a:rPr lang="en-US"/>
              <a:t>Click to edit Master title style</a:t>
            </a:r>
            <a:endParaRPr lang="en-US" dirty="0"/>
          </a:p>
        </p:txBody>
      </p:sp>
      <p:sp>
        <p:nvSpPr>
          <p:cNvPr id="3" name="Content Placeholder 2"/>
          <p:cNvSpPr>
            <a:spLocks noGrp="1"/>
          </p:cNvSpPr>
          <p:nvPr>
            <p:ph idx="1"/>
          </p:nvPr>
        </p:nvSpPr>
        <p:spPr>
          <a:xfrm>
            <a:off x="11043295" y="2103765"/>
            <a:ext cx="13150483" cy="10383529"/>
          </a:xfrm>
        </p:spPr>
        <p:txBody>
          <a:bodyPr/>
          <a:lstStyle>
            <a:lvl1pPr>
              <a:defRPr sz="6818"/>
            </a:lvl1pPr>
            <a:lvl2pPr>
              <a:defRPr sz="5966"/>
            </a:lvl2pPr>
            <a:lvl3pPr>
              <a:defRPr sz="5113"/>
            </a:lvl3pPr>
            <a:lvl4pPr>
              <a:defRPr sz="4261"/>
            </a:lvl4pPr>
            <a:lvl5pPr>
              <a:defRPr sz="4261"/>
            </a:lvl5pPr>
            <a:lvl6pPr>
              <a:defRPr sz="4261"/>
            </a:lvl6pPr>
            <a:lvl7pPr>
              <a:defRPr sz="4261"/>
            </a:lvl7pPr>
            <a:lvl8pPr>
              <a:defRPr sz="4261"/>
            </a:lvl8pPr>
            <a:lvl9pPr>
              <a:defRPr sz="42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789253" y="4383405"/>
            <a:ext cx="8378020" cy="8120800"/>
          </a:xfrm>
        </p:spPr>
        <p:txBody>
          <a:bodyPr/>
          <a:lstStyle>
            <a:lvl1pPr marL="0" indent="0">
              <a:buNone/>
              <a:defRPr sz="3409"/>
            </a:lvl1pPr>
            <a:lvl2pPr marL="974110" indent="0">
              <a:buNone/>
              <a:defRPr sz="2983"/>
            </a:lvl2pPr>
            <a:lvl3pPr marL="1948221" indent="0">
              <a:buNone/>
              <a:defRPr sz="2557"/>
            </a:lvl3pPr>
            <a:lvl4pPr marL="2922331" indent="0">
              <a:buNone/>
              <a:defRPr sz="2131"/>
            </a:lvl4pPr>
            <a:lvl5pPr marL="3896441" indent="0">
              <a:buNone/>
              <a:defRPr sz="2131"/>
            </a:lvl5pPr>
            <a:lvl6pPr marL="4870552" indent="0">
              <a:buNone/>
              <a:defRPr sz="2131"/>
            </a:lvl6pPr>
            <a:lvl7pPr marL="5844662" indent="0">
              <a:buNone/>
              <a:defRPr sz="2131"/>
            </a:lvl7pPr>
            <a:lvl8pPr marL="6818772" indent="0">
              <a:buNone/>
              <a:defRPr sz="2131"/>
            </a:lvl8pPr>
            <a:lvl9pPr marL="7792883" indent="0">
              <a:buNone/>
              <a:defRPr sz="2131"/>
            </a:lvl9pPr>
          </a:lstStyle>
          <a:p>
            <a:pPr lvl="0"/>
            <a:r>
              <a:rPr lang="en-US"/>
              <a:t>Click to edit Master text styles</a:t>
            </a:r>
          </a:p>
        </p:txBody>
      </p:sp>
      <p:sp>
        <p:nvSpPr>
          <p:cNvPr id="5" name="Date Placeholder 4"/>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3490303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89253" y="974090"/>
            <a:ext cx="8378020" cy="3409315"/>
          </a:xfrm>
        </p:spPr>
        <p:txBody>
          <a:bodyPr anchor="b"/>
          <a:lstStyle>
            <a:lvl1pPr>
              <a:defRPr sz="6818"/>
            </a:lvl1pPr>
          </a:lstStyle>
          <a:p>
            <a:r>
              <a:rPr lang="en-US"/>
              <a:t>Click to edit Master title style</a:t>
            </a:r>
            <a:endParaRPr lang="en-US" dirty="0"/>
          </a:p>
        </p:txBody>
      </p:sp>
      <p:sp>
        <p:nvSpPr>
          <p:cNvPr id="3" name="Picture Placeholder 2"/>
          <p:cNvSpPr>
            <a:spLocks noGrp="1" noChangeAspect="1"/>
          </p:cNvSpPr>
          <p:nvPr>
            <p:ph type="pic" idx="1"/>
          </p:nvPr>
        </p:nvSpPr>
        <p:spPr>
          <a:xfrm>
            <a:off x="11043295" y="2103765"/>
            <a:ext cx="13150483" cy="10383529"/>
          </a:xfrm>
        </p:spPr>
        <p:txBody>
          <a:bodyPr anchor="t"/>
          <a:lstStyle>
            <a:lvl1pPr marL="0" indent="0">
              <a:buNone/>
              <a:defRPr sz="6818"/>
            </a:lvl1pPr>
            <a:lvl2pPr marL="974110" indent="0">
              <a:buNone/>
              <a:defRPr sz="5966"/>
            </a:lvl2pPr>
            <a:lvl3pPr marL="1948221" indent="0">
              <a:buNone/>
              <a:defRPr sz="5113"/>
            </a:lvl3pPr>
            <a:lvl4pPr marL="2922331" indent="0">
              <a:buNone/>
              <a:defRPr sz="4261"/>
            </a:lvl4pPr>
            <a:lvl5pPr marL="3896441" indent="0">
              <a:buNone/>
              <a:defRPr sz="4261"/>
            </a:lvl5pPr>
            <a:lvl6pPr marL="4870552" indent="0">
              <a:buNone/>
              <a:defRPr sz="4261"/>
            </a:lvl6pPr>
            <a:lvl7pPr marL="5844662" indent="0">
              <a:buNone/>
              <a:defRPr sz="4261"/>
            </a:lvl7pPr>
            <a:lvl8pPr marL="6818772" indent="0">
              <a:buNone/>
              <a:defRPr sz="4261"/>
            </a:lvl8pPr>
            <a:lvl9pPr marL="7792883" indent="0">
              <a:buNone/>
              <a:defRPr sz="4261"/>
            </a:lvl9pPr>
          </a:lstStyle>
          <a:p>
            <a:r>
              <a:rPr lang="en-US"/>
              <a:t>Click icon to add picture</a:t>
            </a:r>
            <a:endParaRPr lang="en-US" dirty="0"/>
          </a:p>
        </p:txBody>
      </p:sp>
      <p:sp>
        <p:nvSpPr>
          <p:cNvPr id="4" name="Text Placeholder 3"/>
          <p:cNvSpPr>
            <a:spLocks noGrp="1"/>
          </p:cNvSpPr>
          <p:nvPr>
            <p:ph type="body" sz="half" idx="2"/>
          </p:nvPr>
        </p:nvSpPr>
        <p:spPr>
          <a:xfrm>
            <a:off x="1789253" y="4383405"/>
            <a:ext cx="8378020" cy="8120800"/>
          </a:xfrm>
        </p:spPr>
        <p:txBody>
          <a:bodyPr/>
          <a:lstStyle>
            <a:lvl1pPr marL="0" indent="0">
              <a:buNone/>
              <a:defRPr sz="3409"/>
            </a:lvl1pPr>
            <a:lvl2pPr marL="974110" indent="0">
              <a:buNone/>
              <a:defRPr sz="2983"/>
            </a:lvl2pPr>
            <a:lvl3pPr marL="1948221" indent="0">
              <a:buNone/>
              <a:defRPr sz="2557"/>
            </a:lvl3pPr>
            <a:lvl4pPr marL="2922331" indent="0">
              <a:buNone/>
              <a:defRPr sz="2131"/>
            </a:lvl4pPr>
            <a:lvl5pPr marL="3896441" indent="0">
              <a:buNone/>
              <a:defRPr sz="2131"/>
            </a:lvl5pPr>
            <a:lvl6pPr marL="4870552" indent="0">
              <a:buNone/>
              <a:defRPr sz="2131"/>
            </a:lvl6pPr>
            <a:lvl7pPr marL="5844662" indent="0">
              <a:buNone/>
              <a:defRPr sz="2131"/>
            </a:lvl7pPr>
            <a:lvl8pPr marL="6818772" indent="0">
              <a:buNone/>
              <a:defRPr sz="2131"/>
            </a:lvl8pPr>
            <a:lvl9pPr marL="7792883" indent="0">
              <a:buNone/>
              <a:defRPr sz="2131"/>
            </a:lvl9pPr>
          </a:lstStyle>
          <a:p>
            <a:pPr lvl="0"/>
            <a:r>
              <a:rPr lang="en-US"/>
              <a:t>Click to edit Master text styles</a:t>
            </a:r>
          </a:p>
        </p:txBody>
      </p:sp>
      <p:sp>
        <p:nvSpPr>
          <p:cNvPr id="5" name="Date Placeholder 4"/>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1527561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3716724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8589263" y="777919"/>
            <a:ext cx="5601132" cy="123824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785868" y="777919"/>
            <a:ext cx="16478692" cy="123824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0A6F83E-924E-4ED5-A752-603B60C8BEAD}"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671B23-2148-4098-BEF1-CE89DB7EF646}" type="slidenum">
              <a:rPr lang="en-US" smtClean="0"/>
              <a:pPr/>
              <a:t>‹#›</a:t>
            </a:fld>
            <a:endParaRPr lang="en-US"/>
          </a:p>
        </p:txBody>
      </p:sp>
    </p:spTree>
    <p:extLst>
      <p:ext uri="{BB962C8B-B14F-4D97-AF65-F5344CB8AC3E}">
        <p14:creationId xmlns:p14="http://schemas.microsoft.com/office/powerpoint/2010/main" val="4202176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85868" y="777920"/>
            <a:ext cx="22404527" cy="282418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785868" y="3889596"/>
            <a:ext cx="22404527" cy="927076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785868" y="13542558"/>
            <a:ext cx="5844659" cy="777919"/>
          </a:xfrm>
          <a:prstGeom prst="rect">
            <a:avLst/>
          </a:prstGeom>
        </p:spPr>
        <p:txBody>
          <a:bodyPr vert="horz" lIns="91440" tIns="45720" rIns="91440" bIns="45720" rtlCol="0" anchor="ctr"/>
          <a:lstStyle>
            <a:lvl1pPr algn="l">
              <a:defRPr sz="2557">
                <a:solidFill>
                  <a:schemeClr val="tx1">
                    <a:tint val="75000"/>
                  </a:schemeClr>
                </a:solidFill>
              </a:defRPr>
            </a:lvl1pPr>
          </a:lstStyle>
          <a:p>
            <a:fld id="{40A6F83E-924E-4ED5-A752-603B60C8BEAD}" type="datetimeFigureOut">
              <a:rPr lang="en-US" smtClean="0"/>
              <a:pPr/>
              <a:t>11/15/2019</a:t>
            </a:fld>
            <a:endParaRPr lang="en-US"/>
          </a:p>
        </p:txBody>
      </p:sp>
      <p:sp>
        <p:nvSpPr>
          <p:cNvPr id="5" name="Footer Placeholder 4"/>
          <p:cNvSpPr>
            <a:spLocks noGrp="1"/>
          </p:cNvSpPr>
          <p:nvPr>
            <p:ph type="ftr" sz="quarter" idx="3"/>
          </p:nvPr>
        </p:nvSpPr>
        <p:spPr>
          <a:xfrm>
            <a:off x="8604637" y="13542558"/>
            <a:ext cx="8766989" cy="777919"/>
          </a:xfrm>
          <a:prstGeom prst="rect">
            <a:avLst/>
          </a:prstGeom>
        </p:spPr>
        <p:txBody>
          <a:bodyPr vert="horz" lIns="91440" tIns="45720" rIns="91440" bIns="45720" rtlCol="0" anchor="ctr"/>
          <a:lstStyle>
            <a:lvl1pPr algn="ctr">
              <a:defRPr sz="2557">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8345736" y="13542558"/>
            <a:ext cx="5844659" cy="777919"/>
          </a:xfrm>
          <a:prstGeom prst="rect">
            <a:avLst/>
          </a:prstGeom>
        </p:spPr>
        <p:txBody>
          <a:bodyPr vert="horz" lIns="91440" tIns="45720" rIns="91440" bIns="45720" rtlCol="0" anchor="ctr"/>
          <a:lstStyle>
            <a:lvl1pPr algn="r">
              <a:defRPr sz="2557">
                <a:solidFill>
                  <a:schemeClr val="tx1">
                    <a:tint val="75000"/>
                  </a:schemeClr>
                </a:solidFill>
              </a:defRPr>
            </a:lvl1pPr>
          </a:lstStyle>
          <a:p>
            <a:fld id="{A6671B23-2148-4098-BEF1-CE89DB7EF646}" type="slidenum">
              <a:rPr lang="en-US" smtClean="0"/>
              <a:pPr/>
              <a:t>‹#›</a:t>
            </a:fld>
            <a:endParaRPr lang="en-US"/>
          </a:p>
        </p:txBody>
      </p:sp>
    </p:spTree>
    <p:extLst>
      <p:ext uri="{BB962C8B-B14F-4D97-AF65-F5344CB8AC3E}">
        <p14:creationId xmlns:p14="http://schemas.microsoft.com/office/powerpoint/2010/main" val="299810043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948221" rtl="0" eaLnBrk="1" latinLnBrk="0" hangingPunct="1">
        <a:lnSpc>
          <a:spcPct val="90000"/>
        </a:lnSpc>
        <a:spcBef>
          <a:spcPct val="0"/>
        </a:spcBef>
        <a:buNone/>
        <a:defRPr sz="9375" kern="1200">
          <a:solidFill>
            <a:schemeClr val="tx1"/>
          </a:solidFill>
          <a:latin typeface="+mj-lt"/>
          <a:ea typeface="+mj-ea"/>
          <a:cs typeface="+mj-cs"/>
        </a:defRPr>
      </a:lvl1pPr>
    </p:titleStyle>
    <p:bodyStyle>
      <a:lvl1pPr marL="487055" indent="-487055" algn="l" defTabSz="1948221" rtl="0" eaLnBrk="1" latinLnBrk="0" hangingPunct="1">
        <a:lnSpc>
          <a:spcPct val="90000"/>
        </a:lnSpc>
        <a:spcBef>
          <a:spcPts val="2131"/>
        </a:spcBef>
        <a:buFont typeface="Arial" panose="020B0604020202020204" pitchFamily="34" charset="0"/>
        <a:buChar char="•"/>
        <a:defRPr sz="5966" kern="1200">
          <a:solidFill>
            <a:schemeClr val="tx1"/>
          </a:solidFill>
          <a:latin typeface="+mn-lt"/>
          <a:ea typeface="+mn-ea"/>
          <a:cs typeface="+mn-cs"/>
        </a:defRPr>
      </a:lvl1pPr>
      <a:lvl2pPr marL="1461165" indent="-487055" algn="l" defTabSz="1948221" rtl="0" eaLnBrk="1" latinLnBrk="0" hangingPunct="1">
        <a:lnSpc>
          <a:spcPct val="90000"/>
        </a:lnSpc>
        <a:spcBef>
          <a:spcPts val="1065"/>
        </a:spcBef>
        <a:buFont typeface="Arial" panose="020B0604020202020204" pitchFamily="34" charset="0"/>
        <a:buChar char="•"/>
        <a:defRPr sz="5113" kern="1200">
          <a:solidFill>
            <a:schemeClr val="tx1"/>
          </a:solidFill>
          <a:latin typeface="+mn-lt"/>
          <a:ea typeface="+mn-ea"/>
          <a:cs typeface="+mn-cs"/>
        </a:defRPr>
      </a:lvl2pPr>
      <a:lvl3pPr marL="2435276" indent="-487055" algn="l" defTabSz="1948221" rtl="0" eaLnBrk="1" latinLnBrk="0" hangingPunct="1">
        <a:lnSpc>
          <a:spcPct val="90000"/>
        </a:lnSpc>
        <a:spcBef>
          <a:spcPts val="1065"/>
        </a:spcBef>
        <a:buFont typeface="Arial" panose="020B0604020202020204" pitchFamily="34" charset="0"/>
        <a:buChar char="•"/>
        <a:defRPr sz="4261" kern="1200">
          <a:solidFill>
            <a:schemeClr val="tx1"/>
          </a:solidFill>
          <a:latin typeface="+mn-lt"/>
          <a:ea typeface="+mn-ea"/>
          <a:cs typeface="+mn-cs"/>
        </a:defRPr>
      </a:lvl3pPr>
      <a:lvl4pPr marL="3409386" indent="-487055" algn="l" defTabSz="1948221" rtl="0" eaLnBrk="1" latinLnBrk="0" hangingPunct="1">
        <a:lnSpc>
          <a:spcPct val="90000"/>
        </a:lnSpc>
        <a:spcBef>
          <a:spcPts val="1065"/>
        </a:spcBef>
        <a:buFont typeface="Arial" panose="020B0604020202020204" pitchFamily="34" charset="0"/>
        <a:buChar char="•"/>
        <a:defRPr sz="3835" kern="1200">
          <a:solidFill>
            <a:schemeClr val="tx1"/>
          </a:solidFill>
          <a:latin typeface="+mn-lt"/>
          <a:ea typeface="+mn-ea"/>
          <a:cs typeface="+mn-cs"/>
        </a:defRPr>
      </a:lvl4pPr>
      <a:lvl5pPr marL="4383496" indent="-487055" algn="l" defTabSz="1948221" rtl="0" eaLnBrk="1" latinLnBrk="0" hangingPunct="1">
        <a:lnSpc>
          <a:spcPct val="90000"/>
        </a:lnSpc>
        <a:spcBef>
          <a:spcPts val="1065"/>
        </a:spcBef>
        <a:buFont typeface="Arial" panose="020B0604020202020204" pitchFamily="34" charset="0"/>
        <a:buChar char="•"/>
        <a:defRPr sz="3835" kern="1200">
          <a:solidFill>
            <a:schemeClr val="tx1"/>
          </a:solidFill>
          <a:latin typeface="+mn-lt"/>
          <a:ea typeface="+mn-ea"/>
          <a:cs typeface="+mn-cs"/>
        </a:defRPr>
      </a:lvl5pPr>
      <a:lvl6pPr marL="5357607" indent="-487055" algn="l" defTabSz="1948221" rtl="0" eaLnBrk="1" latinLnBrk="0" hangingPunct="1">
        <a:lnSpc>
          <a:spcPct val="90000"/>
        </a:lnSpc>
        <a:spcBef>
          <a:spcPts val="1065"/>
        </a:spcBef>
        <a:buFont typeface="Arial" panose="020B0604020202020204" pitchFamily="34" charset="0"/>
        <a:buChar char="•"/>
        <a:defRPr sz="3835" kern="1200">
          <a:solidFill>
            <a:schemeClr val="tx1"/>
          </a:solidFill>
          <a:latin typeface="+mn-lt"/>
          <a:ea typeface="+mn-ea"/>
          <a:cs typeface="+mn-cs"/>
        </a:defRPr>
      </a:lvl6pPr>
      <a:lvl7pPr marL="6331717" indent="-487055" algn="l" defTabSz="1948221" rtl="0" eaLnBrk="1" latinLnBrk="0" hangingPunct="1">
        <a:lnSpc>
          <a:spcPct val="90000"/>
        </a:lnSpc>
        <a:spcBef>
          <a:spcPts val="1065"/>
        </a:spcBef>
        <a:buFont typeface="Arial" panose="020B0604020202020204" pitchFamily="34" charset="0"/>
        <a:buChar char="•"/>
        <a:defRPr sz="3835" kern="1200">
          <a:solidFill>
            <a:schemeClr val="tx1"/>
          </a:solidFill>
          <a:latin typeface="+mn-lt"/>
          <a:ea typeface="+mn-ea"/>
          <a:cs typeface="+mn-cs"/>
        </a:defRPr>
      </a:lvl7pPr>
      <a:lvl8pPr marL="7305827" indent="-487055" algn="l" defTabSz="1948221" rtl="0" eaLnBrk="1" latinLnBrk="0" hangingPunct="1">
        <a:lnSpc>
          <a:spcPct val="90000"/>
        </a:lnSpc>
        <a:spcBef>
          <a:spcPts val="1065"/>
        </a:spcBef>
        <a:buFont typeface="Arial" panose="020B0604020202020204" pitchFamily="34" charset="0"/>
        <a:buChar char="•"/>
        <a:defRPr sz="3835" kern="1200">
          <a:solidFill>
            <a:schemeClr val="tx1"/>
          </a:solidFill>
          <a:latin typeface="+mn-lt"/>
          <a:ea typeface="+mn-ea"/>
          <a:cs typeface="+mn-cs"/>
        </a:defRPr>
      </a:lvl8pPr>
      <a:lvl9pPr marL="8279938" indent="-487055" algn="l" defTabSz="1948221" rtl="0" eaLnBrk="1" latinLnBrk="0" hangingPunct="1">
        <a:lnSpc>
          <a:spcPct val="90000"/>
        </a:lnSpc>
        <a:spcBef>
          <a:spcPts val="1065"/>
        </a:spcBef>
        <a:buFont typeface="Arial" panose="020B0604020202020204" pitchFamily="34" charset="0"/>
        <a:buChar char="•"/>
        <a:defRPr sz="3835" kern="1200">
          <a:solidFill>
            <a:schemeClr val="tx1"/>
          </a:solidFill>
          <a:latin typeface="+mn-lt"/>
          <a:ea typeface="+mn-ea"/>
          <a:cs typeface="+mn-cs"/>
        </a:defRPr>
      </a:lvl9pPr>
    </p:bodyStyle>
    <p:otherStyle>
      <a:defPPr>
        <a:defRPr lang="en-US"/>
      </a:defPPr>
      <a:lvl1pPr marL="0" algn="l" defTabSz="1948221" rtl="0" eaLnBrk="1" latinLnBrk="0" hangingPunct="1">
        <a:defRPr sz="3835" kern="1200">
          <a:solidFill>
            <a:schemeClr val="tx1"/>
          </a:solidFill>
          <a:latin typeface="+mn-lt"/>
          <a:ea typeface="+mn-ea"/>
          <a:cs typeface="+mn-cs"/>
        </a:defRPr>
      </a:lvl1pPr>
      <a:lvl2pPr marL="974110" algn="l" defTabSz="1948221" rtl="0" eaLnBrk="1" latinLnBrk="0" hangingPunct="1">
        <a:defRPr sz="3835" kern="1200">
          <a:solidFill>
            <a:schemeClr val="tx1"/>
          </a:solidFill>
          <a:latin typeface="+mn-lt"/>
          <a:ea typeface="+mn-ea"/>
          <a:cs typeface="+mn-cs"/>
        </a:defRPr>
      </a:lvl2pPr>
      <a:lvl3pPr marL="1948221" algn="l" defTabSz="1948221" rtl="0" eaLnBrk="1" latinLnBrk="0" hangingPunct="1">
        <a:defRPr sz="3835" kern="1200">
          <a:solidFill>
            <a:schemeClr val="tx1"/>
          </a:solidFill>
          <a:latin typeface="+mn-lt"/>
          <a:ea typeface="+mn-ea"/>
          <a:cs typeface="+mn-cs"/>
        </a:defRPr>
      </a:lvl3pPr>
      <a:lvl4pPr marL="2922331" algn="l" defTabSz="1948221" rtl="0" eaLnBrk="1" latinLnBrk="0" hangingPunct="1">
        <a:defRPr sz="3835" kern="1200">
          <a:solidFill>
            <a:schemeClr val="tx1"/>
          </a:solidFill>
          <a:latin typeface="+mn-lt"/>
          <a:ea typeface="+mn-ea"/>
          <a:cs typeface="+mn-cs"/>
        </a:defRPr>
      </a:lvl4pPr>
      <a:lvl5pPr marL="3896441" algn="l" defTabSz="1948221" rtl="0" eaLnBrk="1" latinLnBrk="0" hangingPunct="1">
        <a:defRPr sz="3835" kern="1200">
          <a:solidFill>
            <a:schemeClr val="tx1"/>
          </a:solidFill>
          <a:latin typeface="+mn-lt"/>
          <a:ea typeface="+mn-ea"/>
          <a:cs typeface="+mn-cs"/>
        </a:defRPr>
      </a:lvl5pPr>
      <a:lvl6pPr marL="4870552" algn="l" defTabSz="1948221" rtl="0" eaLnBrk="1" latinLnBrk="0" hangingPunct="1">
        <a:defRPr sz="3835" kern="1200">
          <a:solidFill>
            <a:schemeClr val="tx1"/>
          </a:solidFill>
          <a:latin typeface="+mn-lt"/>
          <a:ea typeface="+mn-ea"/>
          <a:cs typeface="+mn-cs"/>
        </a:defRPr>
      </a:lvl6pPr>
      <a:lvl7pPr marL="5844662" algn="l" defTabSz="1948221" rtl="0" eaLnBrk="1" latinLnBrk="0" hangingPunct="1">
        <a:defRPr sz="3835" kern="1200">
          <a:solidFill>
            <a:schemeClr val="tx1"/>
          </a:solidFill>
          <a:latin typeface="+mn-lt"/>
          <a:ea typeface="+mn-ea"/>
          <a:cs typeface="+mn-cs"/>
        </a:defRPr>
      </a:lvl7pPr>
      <a:lvl8pPr marL="6818772" algn="l" defTabSz="1948221" rtl="0" eaLnBrk="1" latinLnBrk="0" hangingPunct="1">
        <a:defRPr sz="3835" kern="1200">
          <a:solidFill>
            <a:schemeClr val="tx1"/>
          </a:solidFill>
          <a:latin typeface="+mn-lt"/>
          <a:ea typeface="+mn-ea"/>
          <a:cs typeface="+mn-cs"/>
        </a:defRPr>
      </a:lvl8pPr>
      <a:lvl9pPr marL="7792883" algn="l" defTabSz="1948221" rtl="0" eaLnBrk="1" latinLnBrk="0" hangingPunct="1">
        <a:defRPr sz="383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4.jfif"/><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jpg"/><Relationship Id="rId5" Type="http://schemas.openxmlformats.org/officeDocument/2006/relationships/chart" Target="../charts/char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70FC380-8151-496C-97E0-5EF14174F763}"/>
              </a:ext>
            </a:extLst>
          </p:cNvPr>
          <p:cNvSpPr/>
          <p:nvPr/>
        </p:nvSpPr>
        <p:spPr>
          <a:xfrm>
            <a:off x="-1" y="1"/>
            <a:ext cx="25976263" cy="523220"/>
          </a:xfrm>
          <a:prstGeom prst="rect">
            <a:avLst/>
          </a:prstGeom>
          <a:solidFill>
            <a:schemeClr val="accent2">
              <a:lumMod val="60000"/>
              <a:lumOff val="40000"/>
            </a:schemeClr>
          </a:solidFill>
        </p:spPr>
        <p:txBody>
          <a:bodyPr wrap="square">
            <a:spAutoFit/>
          </a:bodyPr>
          <a:lstStyle/>
          <a:p>
            <a:pPr algn="ctr"/>
            <a:r>
              <a:rPr lang="en-US" sz="2800" b="1" dirty="0">
                <a:latin typeface="Adobe Fan Heiti Std B" panose="020B0700000000000000" pitchFamily="34" charset="-128"/>
                <a:ea typeface="Adobe Fan Heiti Std B" panose="020B0700000000000000" pitchFamily="34" charset="-128"/>
              </a:rPr>
              <a:t>Anatomy and Physiology of the Digestive system and Endocrine system</a:t>
            </a:r>
          </a:p>
        </p:txBody>
      </p:sp>
      <p:sp>
        <p:nvSpPr>
          <p:cNvPr id="6" name="Rectangle 5">
            <a:extLst>
              <a:ext uri="{FF2B5EF4-FFF2-40B4-BE49-F238E27FC236}">
                <a16:creationId xmlns:a16="http://schemas.microsoft.com/office/drawing/2014/main" id="{4DFE71F2-2A27-43BF-8CF9-01AF24AF4C0F}"/>
              </a:ext>
            </a:extLst>
          </p:cNvPr>
          <p:cNvSpPr/>
          <p:nvPr/>
        </p:nvSpPr>
        <p:spPr>
          <a:xfrm>
            <a:off x="160290" y="894764"/>
            <a:ext cx="6555941" cy="11726287"/>
          </a:xfrm>
          <a:prstGeom prst="rect">
            <a:avLst/>
          </a:prstGeom>
        </p:spPr>
        <p:txBody>
          <a:bodyPr wrap="square">
            <a:spAutoFit/>
          </a:bodyPr>
          <a:lstStyle/>
          <a:p>
            <a:r>
              <a:rPr lang="en-US" dirty="0"/>
              <a:t>The human digestive system is comprised of the different organs in the gastrointestinal tract, and other digestive accessory organs such as the salivary glands, the pancreas, the tongue, the gallbladder and the liver. The system helps in breaking down the food we consume into smaller components so that it can be absorbed and assimilated into the body. </a:t>
            </a:r>
          </a:p>
          <a:p>
            <a:r>
              <a:rPr lang="en-US" dirty="0"/>
              <a:t>On the other hand, the endocrine system contains a collection of secretion glands which release hormones that help in regulating growth, metabolism, development of tissues, ability to function sexually, ability to reproduce, change of moods, sleeping and many other functions. </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The endocrine systems helps in the coordination of the other organ systems which help the body to function through the use of hormones which are chemical signals (</a:t>
            </a:r>
            <a:r>
              <a:rPr lang="en-US" dirty="0" err="1"/>
              <a:t>Silverthorn</a:t>
            </a:r>
            <a:r>
              <a:rPr lang="en-US" dirty="0"/>
              <a:t>, 2015). The endocrine system regulates the digestive system functionalities by secreting the digestive hormones and chemicals. </a:t>
            </a:r>
          </a:p>
          <a:p>
            <a:endParaRPr lang="en-US" dirty="0"/>
          </a:p>
          <a:p>
            <a:endParaRPr lang="en-US" dirty="0"/>
          </a:p>
        </p:txBody>
      </p:sp>
      <p:sp>
        <p:nvSpPr>
          <p:cNvPr id="7" name="Rectangle 6">
            <a:extLst>
              <a:ext uri="{FF2B5EF4-FFF2-40B4-BE49-F238E27FC236}">
                <a16:creationId xmlns:a16="http://schemas.microsoft.com/office/drawing/2014/main" id="{E188B0C3-7704-4492-8497-11F839C4D3CE}"/>
              </a:ext>
            </a:extLst>
          </p:cNvPr>
          <p:cNvSpPr/>
          <p:nvPr/>
        </p:nvSpPr>
        <p:spPr>
          <a:xfrm>
            <a:off x="7693772" y="831927"/>
            <a:ext cx="5261978" cy="2523768"/>
          </a:xfrm>
          <a:prstGeom prst="rect">
            <a:avLst/>
          </a:prstGeom>
        </p:spPr>
        <p:txBody>
          <a:bodyPr wrap="square">
            <a:spAutoFit/>
          </a:bodyPr>
          <a:lstStyle/>
          <a:p>
            <a:r>
              <a:rPr lang="en-US" dirty="0"/>
              <a:t>Endocrine glands are responsible for the release of chemical substances which are referred to as hormones into the body tissues or into the blood stream directly (de </a:t>
            </a:r>
            <a:r>
              <a:rPr lang="en-US" dirty="0" err="1"/>
              <a:t>Mestier</a:t>
            </a:r>
            <a:r>
              <a:rPr lang="en-US" dirty="0"/>
              <a:t> et al., 2017). The exocrine glands are responsible for the release of the different chemical substances through body ducts which are outside the body or ducts within the body connecting to surfaces in the body.</a:t>
            </a:r>
          </a:p>
          <a:p>
            <a:endParaRPr lang="en-US" sz="1400" dirty="0"/>
          </a:p>
        </p:txBody>
      </p:sp>
      <p:sp>
        <p:nvSpPr>
          <p:cNvPr id="8" name="Rectangle 7">
            <a:extLst>
              <a:ext uri="{FF2B5EF4-FFF2-40B4-BE49-F238E27FC236}">
                <a16:creationId xmlns:a16="http://schemas.microsoft.com/office/drawing/2014/main" id="{D4FF3403-A21C-4AAE-8DBD-B801AAA9094A}"/>
              </a:ext>
            </a:extLst>
          </p:cNvPr>
          <p:cNvSpPr/>
          <p:nvPr/>
        </p:nvSpPr>
        <p:spPr>
          <a:xfrm>
            <a:off x="7736371" y="5934036"/>
            <a:ext cx="5020676" cy="5632311"/>
          </a:xfrm>
          <a:prstGeom prst="rect">
            <a:avLst/>
          </a:prstGeom>
        </p:spPr>
        <p:txBody>
          <a:bodyPr wrap="square">
            <a:spAutoFit/>
          </a:bodyPr>
          <a:lstStyle/>
          <a:p>
            <a:r>
              <a:rPr lang="en-US" dirty="0"/>
              <a:t>Gastrin hormones are referred to as peptide hormones and they stimulate the secretion of gastric acid that is referred to as HCI. The hormones are secreted by the parietal cells in the stomach and they play a major role in helping gastric motility (Neuman et al., 2015). The main functions of the gastrin hormone include: </a:t>
            </a:r>
          </a:p>
          <a:p>
            <a:pPr marL="285750" indent="-285750">
              <a:buFont typeface="Arial" panose="020B0604020202020204" pitchFamily="34" charset="0"/>
              <a:buChar char="•"/>
            </a:pPr>
            <a:r>
              <a:rPr lang="en-US" dirty="0"/>
              <a:t>Stimulating fundal growth and parietal cell maturation.</a:t>
            </a:r>
          </a:p>
          <a:p>
            <a:pPr marL="285750" indent="-285750">
              <a:buFont typeface="Arial" panose="020B0604020202020204" pitchFamily="34" charset="0"/>
              <a:buChar char="•"/>
            </a:pPr>
            <a:r>
              <a:rPr lang="en-US" dirty="0"/>
              <a:t>Stimulates the secretion of pepsinogen by the chief cells.</a:t>
            </a:r>
          </a:p>
          <a:p>
            <a:pPr marL="285750" indent="-285750">
              <a:buFont typeface="Arial" panose="020B0604020202020204" pitchFamily="34" charset="0"/>
              <a:buChar char="•"/>
            </a:pPr>
            <a:r>
              <a:rPr lang="en-US" dirty="0"/>
              <a:t>Helps in the gastrocolic reflex.</a:t>
            </a:r>
          </a:p>
          <a:p>
            <a:pPr marL="285750" indent="-285750">
              <a:buFont typeface="Arial" panose="020B0604020202020204" pitchFamily="34" charset="0"/>
              <a:buChar char="•"/>
            </a:pPr>
            <a:r>
              <a:rPr lang="en-US" dirty="0"/>
              <a:t>Helps in the relaxation of the ileocecal valve. </a:t>
            </a:r>
          </a:p>
          <a:p>
            <a:pPr marL="285750" indent="-285750">
              <a:buFont typeface="Arial" panose="020B0604020202020204" pitchFamily="34" charset="0"/>
              <a:buChar char="•"/>
            </a:pPr>
            <a:r>
              <a:rPr lang="en-US" dirty="0"/>
              <a:t>Increases the mobility of the antral muscle.</a:t>
            </a:r>
          </a:p>
          <a:p>
            <a:r>
              <a:rPr lang="en-US" dirty="0"/>
              <a:t>If the hormone is produced in excessive levels, it might lead to </a:t>
            </a:r>
            <a:r>
              <a:rPr lang="en-US" dirty="0" err="1"/>
              <a:t>gastrinoma</a:t>
            </a:r>
            <a:r>
              <a:rPr lang="en-US" dirty="0"/>
              <a:t>, a gastrin producing tumor. If the hormone is produced in low levels might lead to gastritis, a condition affecting the immune system. </a:t>
            </a:r>
          </a:p>
          <a:p>
            <a:endParaRPr lang="en-US" dirty="0"/>
          </a:p>
        </p:txBody>
      </p:sp>
      <p:sp>
        <p:nvSpPr>
          <p:cNvPr id="9" name="Rectangle 8">
            <a:extLst>
              <a:ext uri="{FF2B5EF4-FFF2-40B4-BE49-F238E27FC236}">
                <a16:creationId xmlns:a16="http://schemas.microsoft.com/office/drawing/2014/main" id="{8AAB4352-4155-4E7C-9467-15DBB1EFB3F3}"/>
              </a:ext>
            </a:extLst>
          </p:cNvPr>
          <p:cNvSpPr/>
          <p:nvPr/>
        </p:nvSpPr>
        <p:spPr>
          <a:xfrm>
            <a:off x="17585898" y="5546441"/>
            <a:ext cx="8230073" cy="2246769"/>
          </a:xfrm>
          <a:prstGeom prst="rect">
            <a:avLst/>
          </a:prstGeom>
        </p:spPr>
        <p:txBody>
          <a:bodyPr wrap="square">
            <a:spAutoFit/>
          </a:bodyPr>
          <a:lstStyle/>
          <a:p>
            <a:r>
              <a:rPr lang="en-US" sz="1600" dirty="0"/>
              <a:t>In the survey, 8 willing respondents were given questionnaires with questions about the digestion and endocrine system. The questions were aimed at testing the understanding of the participants on digestive and endocrine systems. From the survey, it was found that there are very few people who understand the link between the endocrine system and the digestive system. From the 8 people who responded to the questionnaire, 2 understood the relationship which exists between the endocrine system and the digestive system. 6 did not understand how the systems are related. </a:t>
            </a:r>
          </a:p>
          <a:p>
            <a:endParaRPr lang="en-US" sz="1400" dirty="0"/>
          </a:p>
          <a:p>
            <a:endParaRPr lang="en-US" sz="1400" dirty="0"/>
          </a:p>
        </p:txBody>
      </p:sp>
      <p:sp>
        <p:nvSpPr>
          <p:cNvPr id="10" name="Rectangle 9">
            <a:extLst>
              <a:ext uri="{FF2B5EF4-FFF2-40B4-BE49-F238E27FC236}">
                <a16:creationId xmlns:a16="http://schemas.microsoft.com/office/drawing/2014/main" id="{BB06F0EC-E603-4BC4-9791-010CF8B65C2E}"/>
              </a:ext>
            </a:extLst>
          </p:cNvPr>
          <p:cNvSpPr/>
          <p:nvPr/>
        </p:nvSpPr>
        <p:spPr>
          <a:xfrm>
            <a:off x="17585898" y="4589504"/>
            <a:ext cx="8357983" cy="707886"/>
          </a:xfrm>
          <a:prstGeom prst="rect">
            <a:avLst/>
          </a:prstGeom>
          <a:solidFill>
            <a:schemeClr val="accent2">
              <a:lumMod val="60000"/>
              <a:lumOff val="40000"/>
            </a:schemeClr>
          </a:solidFill>
        </p:spPr>
        <p:txBody>
          <a:bodyPr wrap="square">
            <a:spAutoFit/>
          </a:bodyPr>
          <a:lstStyle/>
          <a:p>
            <a:r>
              <a:rPr lang="en-US" sz="2000" b="1" dirty="0">
                <a:solidFill>
                  <a:schemeClr val="accent1">
                    <a:lumMod val="60000"/>
                    <a:lumOff val="40000"/>
                  </a:schemeClr>
                </a:solidFill>
                <a:latin typeface="Adobe Fan Heiti Std B" panose="020B0700000000000000" pitchFamily="34" charset="-128"/>
                <a:ea typeface="Adobe Fan Heiti Std B" panose="020B0700000000000000" pitchFamily="34" charset="-128"/>
              </a:rPr>
              <a:t>Awareness on the Relationship between the Endocrine System and the Digestive System</a:t>
            </a:r>
          </a:p>
        </p:txBody>
      </p:sp>
      <p:sp>
        <p:nvSpPr>
          <p:cNvPr id="11" name="Rectangle 10">
            <a:extLst>
              <a:ext uri="{FF2B5EF4-FFF2-40B4-BE49-F238E27FC236}">
                <a16:creationId xmlns:a16="http://schemas.microsoft.com/office/drawing/2014/main" id="{CBE94C1F-1E97-467C-A7AF-8A796DE417D2}"/>
              </a:ext>
            </a:extLst>
          </p:cNvPr>
          <p:cNvSpPr/>
          <p:nvPr/>
        </p:nvSpPr>
        <p:spPr>
          <a:xfrm>
            <a:off x="7350022" y="5488504"/>
            <a:ext cx="5454650" cy="400110"/>
          </a:xfrm>
          <a:prstGeom prst="rect">
            <a:avLst/>
          </a:prstGeom>
          <a:solidFill>
            <a:schemeClr val="accent2">
              <a:lumMod val="60000"/>
              <a:lumOff val="40000"/>
            </a:schemeClr>
          </a:solidFill>
        </p:spPr>
        <p:txBody>
          <a:bodyPr wrap="square">
            <a:spAutoFit/>
          </a:bodyPr>
          <a:lstStyle/>
          <a:p>
            <a:r>
              <a:rPr lang="en-US" sz="2000" dirty="0">
                <a:solidFill>
                  <a:schemeClr val="accent1">
                    <a:lumMod val="60000"/>
                    <a:lumOff val="40000"/>
                  </a:schemeClr>
                </a:solidFill>
                <a:latin typeface="Adobe Fan Heiti Std B" panose="020B0700000000000000" pitchFamily="34" charset="-128"/>
                <a:ea typeface="Adobe Fan Heiti Std B" panose="020B0700000000000000" pitchFamily="34" charset="-128"/>
              </a:rPr>
              <a:t>Gastrin Hormone</a:t>
            </a:r>
          </a:p>
        </p:txBody>
      </p:sp>
      <p:sp>
        <p:nvSpPr>
          <p:cNvPr id="12" name="Rectangle 11">
            <a:extLst>
              <a:ext uri="{FF2B5EF4-FFF2-40B4-BE49-F238E27FC236}">
                <a16:creationId xmlns:a16="http://schemas.microsoft.com/office/drawing/2014/main" id="{E754A119-0034-48F2-91A2-E26DF4A1E15B}"/>
              </a:ext>
            </a:extLst>
          </p:cNvPr>
          <p:cNvSpPr/>
          <p:nvPr/>
        </p:nvSpPr>
        <p:spPr>
          <a:xfrm>
            <a:off x="7726153" y="498711"/>
            <a:ext cx="9551404" cy="400110"/>
          </a:xfrm>
          <a:prstGeom prst="rect">
            <a:avLst/>
          </a:prstGeom>
          <a:solidFill>
            <a:schemeClr val="accent2">
              <a:lumMod val="60000"/>
              <a:lumOff val="40000"/>
            </a:schemeClr>
          </a:solidFill>
        </p:spPr>
        <p:txBody>
          <a:bodyPr wrap="square">
            <a:spAutoFit/>
          </a:bodyPr>
          <a:lstStyle/>
          <a:p>
            <a:r>
              <a:rPr lang="en-US" sz="2000" dirty="0">
                <a:solidFill>
                  <a:schemeClr val="accent1">
                    <a:lumMod val="60000"/>
                    <a:lumOff val="40000"/>
                  </a:schemeClr>
                </a:solidFill>
                <a:latin typeface="Adobe Fan Heiti Std B" panose="020B0700000000000000" pitchFamily="34" charset="-128"/>
                <a:ea typeface="Adobe Fan Heiti Std B" panose="020B0700000000000000" pitchFamily="34" charset="-128"/>
              </a:rPr>
              <a:t>Endocrine and Exocrine Glands </a:t>
            </a:r>
          </a:p>
        </p:txBody>
      </p:sp>
      <p:sp>
        <p:nvSpPr>
          <p:cNvPr id="13" name="Rectangle 12">
            <a:extLst>
              <a:ext uri="{FF2B5EF4-FFF2-40B4-BE49-F238E27FC236}">
                <a16:creationId xmlns:a16="http://schemas.microsoft.com/office/drawing/2014/main" id="{E3F58A06-0155-4793-9087-01B1D318CC54}"/>
              </a:ext>
            </a:extLst>
          </p:cNvPr>
          <p:cNvSpPr/>
          <p:nvPr/>
        </p:nvSpPr>
        <p:spPr>
          <a:xfrm>
            <a:off x="0" y="506863"/>
            <a:ext cx="7726153" cy="400110"/>
          </a:xfrm>
          <a:prstGeom prst="rect">
            <a:avLst/>
          </a:prstGeom>
          <a:solidFill>
            <a:schemeClr val="accent2">
              <a:lumMod val="60000"/>
              <a:lumOff val="40000"/>
            </a:schemeClr>
          </a:solidFill>
        </p:spPr>
        <p:txBody>
          <a:bodyPr wrap="square">
            <a:spAutoFit/>
          </a:bodyPr>
          <a:lstStyle/>
          <a:p>
            <a:r>
              <a:rPr lang="en-US" sz="2000" b="1" dirty="0">
                <a:solidFill>
                  <a:schemeClr val="accent1">
                    <a:lumMod val="60000"/>
                    <a:lumOff val="40000"/>
                  </a:schemeClr>
                </a:solidFill>
                <a:latin typeface="Adobe Fan Heiti Std B" panose="020B0700000000000000" pitchFamily="34" charset="-128"/>
                <a:ea typeface="Adobe Fan Heiti Std B" panose="020B0700000000000000" pitchFamily="34" charset="-128"/>
              </a:rPr>
              <a:t>Digestive and Endocrine System </a:t>
            </a:r>
          </a:p>
        </p:txBody>
      </p:sp>
      <p:pic>
        <p:nvPicPr>
          <p:cNvPr id="14" name="Picture 13">
            <a:extLst>
              <a:ext uri="{FF2B5EF4-FFF2-40B4-BE49-F238E27FC236}">
                <a16:creationId xmlns:a16="http://schemas.microsoft.com/office/drawing/2014/main" id="{B80D209F-F403-44AB-85AD-33550549EFE0}"/>
              </a:ext>
            </a:extLst>
          </p:cNvPr>
          <p:cNvPicPr>
            <a:picLocks noChangeAspect="1"/>
          </p:cNvPicPr>
          <p:nvPr/>
        </p:nvPicPr>
        <p:blipFill rotWithShape="1">
          <a:blip r:embed="rId2">
            <a:extLst>
              <a:ext uri="{28A0092B-C50C-407E-A947-70E740481C1C}">
                <a14:useLocalDpi xmlns:a14="http://schemas.microsoft.com/office/drawing/2010/main" val="0"/>
              </a:ext>
            </a:extLst>
          </a:blip>
          <a:srcRect t="22525" r="11261" b="11198"/>
          <a:stretch/>
        </p:blipFill>
        <p:spPr>
          <a:xfrm>
            <a:off x="7350022" y="3989457"/>
            <a:ext cx="5217661" cy="1232725"/>
          </a:xfrm>
          <a:prstGeom prst="rect">
            <a:avLst/>
          </a:prstGeom>
        </p:spPr>
      </p:pic>
      <p:pic>
        <p:nvPicPr>
          <p:cNvPr id="18" name="Picture 17">
            <a:extLst>
              <a:ext uri="{FF2B5EF4-FFF2-40B4-BE49-F238E27FC236}">
                <a16:creationId xmlns:a16="http://schemas.microsoft.com/office/drawing/2014/main" id="{07F33FCD-F7A2-4E75-9ED1-F75A831DBED6}"/>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906" b="99365" l="0" r="100000">
                        <a14:foregroundMark x1="32500" y1="36341" x2="39500" y2="19695"/>
                        <a14:foregroundMark x1="27500" y1="27954" x2="31000" y2="19695"/>
                        <a14:foregroundMark x1="22000" y1="24269" x2="33500" y2="78018"/>
                        <a14:foregroundMark x1="39500" y1="72554" x2="76000" y2="75349"/>
                        <a14:foregroundMark x1="84000" y1="21474" x2="87500" y2="97586"/>
                        <a14:foregroundMark x1="10000" y1="23380" x2="10500" y2="92884"/>
                        <a14:foregroundMark x1="7500" y1="14104" x2="39500" y2="36341"/>
                        <a14:foregroundMark x1="21000" y1="10419" x2="8000" y2="8513"/>
                        <a14:foregroundMark x1="24000" y1="7624" x2="4500" y2="7624"/>
                        <a14:foregroundMark x1="23500" y1="4828" x2="35500" y2="6607"/>
                        <a14:foregroundMark x1="78500" y1="13215" x2="89500" y2="69759"/>
                        <a14:foregroundMark x1="84500" y1="14104" x2="93000" y2="43710"/>
                        <a14:foregroundMark x1="89500" y1="14104" x2="82000" y2="26175"/>
                        <a14:foregroundMark x1="76000" y1="14104" x2="92500" y2="4828"/>
                        <a14:foregroundMark x1="26000" y1="69759" x2="73000" y2="91105"/>
                        <a14:foregroundMark x1="73000" y1="91105" x2="73000" y2="91105"/>
                        <a14:foregroundMark x1="10500" y1="90089" x2="7500" y2="98475"/>
                        <a14:foregroundMark x1="28000" y1="83609" x2="42500" y2="93901"/>
                        <a14:foregroundMark x1="23500" y1="68869" x2="24000" y2="94790"/>
                        <a14:foregroundMark x1="39500" y1="65057" x2="79000" y2="54892"/>
                        <a14:foregroundMark x1="74500" y1="64168" x2="77500" y2="84625"/>
                        <a14:foregroundMark x1="80500" y1="88310" x2="78500" y2="93901"/>
                        <a14:foregroundMark x1="75500" y1="93901" x2="79500" y2="99365"/>
                        <a14:foregroundMark x1="90000" y1="47522" x2="91000" y2="56798"/>
                      </a14:backgroundRemoval>
                    </a14:imgEffect>
                  </a14:imgLayer>
                </a14:imgProps>
              </a:ext>
              <a:ext uri="{28A0092B-C50C-407E-A947-70E740481C1C}">
                <a14:useLocalDpi xmlns:a14="http://schemas.microsoft.com/office/drawing/2010/main" val="0"/>
              </a:ext>
            </a:extLst>
          </a:blip>
          <a:stretch>
            <a:fillRect/>
          </a:stretch>
        </p:blipFill>
        <p:spPr>
          <a:xfrm>
            <a:off x="8313899" y="11544343"/>
            <a:ext cx="3810000" cy="2053953"/>
          </a:xfrm>
          <a:prstGeom prst="rect">
            <a:avLst/>
          </a:prstGeom>
        </p:spPr>
      </p:pic>
      <p:sp>
        <p:nvSpPr>
          <p:cNvPr id="23" name="Rectangle 22">
            <a:extLst>
              <a:ext uri="{FF2B5EF4-FFF2-40B4-BE49-F238E27FC236}">
                <a16:creationId xmlns:a16="http://schemas.microsoft.com/office/drawing/2014/main" id="{A5634119-BF25-4BDA-8A6E-C1AC32B2B61F}"/>
              </a:ext>
            </a:extLst>
          </p:cNvPr>
          <p:cNvSpPr/>
          <p:nvPr/>
        </p:nvSpPr>
        <p:spPr>
          <a:xfrm>
            <a:off x="0" y="13655519"/>
            <a:ext cx="25976262" cy="923330"/>
          </a:xfrm>
          <a:prstGeom prst="rect">
            <a:avLst/>
          </a:prstGeom>
          <a:solidFill>
            <a:schemeClr val="accent2"/>
          </a:solidFill>
        </p:spPr>
        <p:txBody>
          <a:bodyPr wrap="square">
            <a:spAutoFit/>
          </a:bodyPr>
          <a:lstStyle/>
          <a:p>
            <a:r>
              <a:rPr lang="en-US" dirty="0"/>
              <a:t>.</a:t>
            </a:r>
          </a:p>
          <a:p>
            <a:r>
              <a:rPr lang="en-US" dirty="0"/>
              <a:t>.</a:t>
            </a:r>
          </a:p>
          <a:p>
            <a:r>
              <a:rPr lang="en-US" dirty="0"/>
              <a:t>.</a:t>
            </a:r>
          </a:p>
        </p:txBody>
      </p:sp>
      <p:graphicFrame>
        <p:nvGraphicFramePr>
          <p:cNvPr id="17" name="Chart 16">
            <a:extLst>
              <a:ext uri="{FF2B5EF4-FFF2-40B4-BE49-F238E27FC236}">
                <a16:creationId xmlns:a16="http://schemas.microsoft.com/office/drawing/2014/main" id="{3FB4E65D-BBD2-415A-8ED3-AC0A1B087DFC}"/>
              </a:ext>
            </a:extLst>
          </p:cNvPr>
          <p:cNvGraphicFramePr/>
          <p:nvPr>
            <p:extLst>
              <p:ext uri="{D42A27DB-BD31-4B8C-83A1-F6EECF244321}">
                <p14:modId xmlns:p14="http://schemas.microsoft.com/office/powerpoint/2010/main" val="629869410"/>
              </p:ext>
            </p:extLst>
          </p:nvPr>
        </p:nvGraphicFramePr>
        <p:xfrm>
          <a:off x="18054577" y="7636281"/>
          <a:ext cx="7338086" cy="5416244"/>
        </p:xfrm>
        <a:graphic>
          <a:graphicData uri="http://schemas.openxmlformats.org/drawingml/2006/chart">
            <c:chart xmlns:c="http://schemas.openxmlformats.org/drawingml/2006/chart" xmlns:r="http://schemas.openxmlformats.org/officeDocument/2006/relationships" r:id="rId5"/>
          </a:graphicData>
        </a:graphic>
      </p:graphicFrame>
      <p:pic>
        <p:nvPicPr>
          <p:cNvPr id="4" name="Picture 3">
            <a:extLst>
              <a:ext uri="{FF2B5EF4-FFF2-40B4-BE49-F238E27FC236}">
                <a16:creationId xmlns:a16="http://schemas.microsoft.com/office/drawing/2014/main" id="{FE649F40-8060-4878-A47B-CD1169663BEF}"/>
              </a:ext>
            </a:extLst>
          </p:cNvPr>
          <p:cNvPicPr>
            <a:picLocks noChangeAspect="1"/>
          </p:cNvPicPr>
          <p:nvPr/>
        </p:nvPicPr>
        <p:blipFill rotWithShape="1">
          <a:blip r:embed="rId6">
            <a:extLst>
              <a:ext uri="{28A0092B-C50C-407E-A947-70E740481C1C}">
                <a14:useLocalDpi xmlns:a14="http://schemas.microsoft.com/office/drawing/2010/main" val="0"/>
              </a:ext>
            </a:extLst>
          </a:blip>
          <a:srcRect t="10056"/>
          <a:stretch/>
        </p:blipFill>
        <p:spPr>
          <a:xfrm>
            <a:off x="13117909" y="1606472"/>
            <a:ext cx="4192029" cy="4859010"/>
          </a:xfrm>
          <a:prstGeom prst="rect">
            <a:avLst/>
          </a:prstGeom>
        </p:spPr>
      </p:pic>
      <p:pic>
        <p:nvPicPr>
          <p:cNvPr id="19" name="Picture 18">
            <a:extLst>
              <a:ext uri="{FF2B5EF4-FFF2-40B4-BE49-F238E27FC236}">
                <a16:creationId xmlns:a16="http://schemas.microsoft.com/office/drawing/2014/main" id="{753E1E7F-3F00-4753-9455-3EED70173B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864879" y="7793210"/>
            <a:ext cx="4448718" cy="5416244"/>
          </a:xfrm>
          <a:prstGeom prst="rect">
            <a:avLst/>
          </a:prstGeom>
        </p:spPr>
      </p:pic>
      <p:sp>
        <p:nvSpPr>
          <p:cNvPr id="20" name="Rectangle 19">
            <a:extLst>
              <a:ext uri="{FF2B5EF4-FFF2-40B4-BE49-F238E27FC236}">
                <a16:creationId xmlns:a16="http://schemas.microsoft.com/office/drawing/2014/main" id="{72336782-3EEA-4109-BB5A-66EAF5D52389}"/>
              </a:ext>
            </a:extLst>
          </p:cNvPr>
          <p:cNvSpPr/>
          <p:nvPr/>
        </p:nvSpPr>
        <p:spPr>
          <a:xfrm>
            <a:off x="12988131" y="6929291"/>
            <a:ext cx="4872033" cy="400110"/>
          </a:xfrm>
          <a:prstGeom prst="rect">
            <a:avLst/>
          </a:prstGeom>
        </p:spPr>
        <p:txBody>
          <a:bodyPr wrap="square">
            <a:spAutoFit/>
          </a:bodyPr>
          <a:lstStyle/>
          <a:p>
            <a:r>
              <a:rPr lang="en-US" sz="2000" b="1" dirty="0"/>
              <a:t>The Components of the Endocrine System</a:t>
            </a:r>
          </a:p>
        </p:txBody>
      </p:sp>
      <p:sp>
        <p:nvSpPr>
          <p:cNvPr id="21" name="Rectangle 20">
            <a:extLst>
              <a:ext uri="{FF2B5EF4-FFF2-40B4-BE49-F238E27FC236}">
                <a16:creationId xmlns:a16="http://schemas.microsoft.com/office/drawing/2014/main" id="{B17A06D4-CC34-4397-9339-DF497FEBC331}"/>
              </a:ext>
            </a:extLst>
          </p:cNvPr>
          <p:cNvSpPr/>
          <p:nvPr/>
        </p:nvSpPr>
        <p:spPr>
          <a:xfrm>
            <a:off x="12757047" y="863037"/>
            <a:ext cx="4082977" cy="369332"/>
          </a:xfrm>
          <a:prstGeom prst="rect">
            <a:avLst/>
          </a:prstGeom>
        </p:spPr>
        <p:txBody>
          <a:bodyPr wrap="none">
            <a:spAutoFit/>
          </a:bodyPr>
          <a:lstStyle/>
          <a:p>
            <a:r>
              <a:rPr lang="en-US" b="1" dirty="0"/>
              <a:t>The Components of the Digestive System</a:t>
            </a:r>
          </a:p>
        </p:txBody>
      </p:sp>
      <p:sp>
        <p:nvSpPr>
          <p:cNvPr id="22" name="Rectangle 21">
            <a:extLst>
              <a:ext uri="{FF2B5EF4-FFF2-40B4-BE49-F238E27FC236}">
                <a16:creationId xmlns:a16="http://schemas.microsoft.com/office/drawing/2014/main" id="{A8050ADA-E3CA-4AF0-A270-0328172D17FD}"/>
              </a:ext>
            </a:extLst>
          </p:cNvPr>
          <p:cNvSpPr/>
          <p:nvPr/>
        </p:nvSpPr>
        <p:spPr>
          <a:xfrm>
            <a:off x="17860163" y="828546"/>
            <a:ext cx="7955807" cy="3416320"/>
          </a:xfrm>
          <a:prstGeom prst="rect">
            <a:avLst/>
          </a:prstGeom>
        </p:spPr>
        <p:txBody>
          <a:bodyPr wrap="square">
            <a:spAutoFit/>
          </a:bodyPr>
          <a:lstStyle/>
          <a:p>
            <a:r>
              <a:rPr lang="en-US" dirty="0"/>
              <a:t>There are many endocrine glands which release hormones that affect the digestive system, however, the most significant control on the digestive system is caused by the endocrine glands in the gastrointestinal tract. The tract is the largest organ in the endocrine system and it releases enteric hormones which include; </a:t>
            </a:r>
          </a:p>
          <a:p>
            <a:endParaRPr lang="en-US" dirty="0"/>
          </a:p>
          <a:p>
            <a:pPr marL="285750" indent="-285750">
              <a:buFont typeface="Arial" panose="020B0604020202020204" pitchFamily="34" charset="0"/>
              <a:buChar char="•"/>
            </a:pPr>
            <a:r>
              <a:rPr lang="en-US" dirty="0"/>
              <a:t>Gastrin – released in the stomach and regulates the release of gastric acid.</a:t>
            </a:r>
          </a:p>
          <a:p>
            <a:pPr marL="285750" indent="-285750">
              <a:buFont typeface="Arial" panose="020B0604020202020204" pitchFamily="34" charset="0"/>
              <a:buChar char="•"/>
            </a:pPr>
            <a:r>
              <a:rPr lang="en-US" dirty="0"/>
              <a:t>Cholecystokinin – this is an intestinal hormone which stimulates the release of bile and the pancreatic enzymes. </a:t>
            </a:r>
          </a:p>
          <a:p>
            <a:pPr marL="285750" indent="-285750">
              <a:buFont typeface="Arial" panose="020B0604020202020204" pitchFamily="34" charset="0"/>
              <a:buChar char="•"/>
            </a:pPr>
            <a:r>
              <a:rPr lang="en-US" dirty="0"/>
              <a:t>Secretin – small intestinal hormone that is secreted by the epithelial cells and it helps in the release of fluids which are rich in bicarbonate from the liver and the pancreas.</a:t>
            </a:r>
          </a:p>
          <a:p>
            <a:endParaRPr lang="en-US" dirty="0"/>
          </a:p>
        </p:txBody>
      </p:sp>
      <p:sp>
        <p:nvSpPr>
          <p:cNvPr id="25" name="Rectangle 24">
            <a:extLst>
              <a:ext uri="{FF2B5EF4-FFF2-40B4-BE49-F238E27FC236}">
                <a16:creationId xmlns:a16="http://schemas.microsoft.com/office/drawing/2014/main" id="{EEB0D01D-F1E0-4041-87AE-3F1E926CE632}"/>
              </a:ext>
            </a:extLst>
          </p:cNvPr>
          <p:cNvSpPr/>
          <p:nvPr/>
        </p:nvSpPr>
        <p:spPr>
          <a:xfrm>
            <a:off x="17277557" y="514937"/>
            <a:ext cx="8666324" cy="400110"/>
          </a:xfrm>
          <a:prstGeom prst="rect">
            <a:avLst/>
          </a:prstGeom>
          <a:solidFill>
            <a:schemeClr val="accent2">
              <a:lumMod val="60000"/>
              <a:lumOff val="40000"/>
            </a:schemeClr>
          </a:solidFill>
        </p:spPr>
        <p:txBody>
          <a:bodyPr wrap="square">
            <a:spAutoFit/>
          </a:bodyPr>
          <a:lstStyle/>
          <a:p>
            <a:r>
              <a:rPr lang="en-US" sz="2000" dirty="0">
                <a:solidFill>
                  <a:schemeClr val="accent1">
                    <a:lumMod val="60000"/>
                    <a:lumOff val="40000"/>
                  </a:schemeClr>
                </a:solidFill>
                <a:latin typeface="Adobe Fan Heiti Std B" panose="020B0700000000000000" pitchFamily="34" charset="-128"/>
                <a:ea typeface="Adobe Fan Heiti Std B" panose="020B0700000000000000" pitchFamily="34" charset="-128"/>
              </a:rPr>
              <a:t>Endocrine System Hormones</a:t>
            </a:r>
          </a:p>
        </p:txBody>
      </p:sp>
      <p:pic>
        <p:nvPicPr>
          <p:cNvPr id="27" name="Picture 26">
            <a:extLst>
              <a:ext uri="{FF2B5EF4-FFF2-40B4-BE49-F238E27FC236}">
                <a16:creationId xmlns:a16="http://schemas.microsoft.com/office/drawing/2014/main" id="{49CD44CB-BCB1-46CE-ABE7-3B302FF16F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7750" y="4701809"/>
            <a:ext cx="5994018" cy="5632310"/>
          </a:xfrm>
          <a:prstGeom prst="rect">
            <a:avLst/>
          </a:prstGeom>
        </p:spPr>
      </p:pic>
    </p:spTree>
    <p:extLst>
      <p:ext uri="{BB962C8B-B14F-4D97-AF65-F5344CB8AC3E}">
        <p14:creationId xmlns:p14="http://schemas.microsoft.com/office/powerpoint/2010/main" val="19843064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3436F-4AB6-48D0-A6D4-3859A41E546B}"/>
              </a:ext>
            </a:extLst>
          </p:cNvPr>
          <p:cNvSpPr>
            <a:spLocks noGrp="1"/>
          </p:cNvSpPr>
          <p:nvPr>
            <p:ph type="title"/>
          </p:nvPr>
        </p:nvSpPr>
        <p:spPr>
          <a:xfrm>
            <a:off x="8483522" y="123825"/>
            <a:ext cx="9409271" cy="533401"/>
          </a:xfrm>
        </p:spPr>
        <p:txBody>
          <a:bodyPr>
            <a:normAutofit/>
          </a:bodyPr>
          <a:lstStyle/>
          <a:p>
            <a:pPr algn="ctr"/>
            <a:r>
              <a:rPr lang="en-US" sz="2000" dirty="0">
                <a:latin typeface="+mn-lt"/>
                <a:cs typeface="Times New Roman" pitchFamily="18" charset="0"/>
              </a:rPr>
              <a:t>References</a:t>
            </a:r>
          </a:p>
        </p:txBody>
      </p:sp>
      <p:sp>
        <p:nvSpPr>
          <p:cNvPr id="3" name="Content Placeholder 2">
            <a:extLst>
              <a:ext uri="{FF2B5EF4-FFF2-40B4-BE49-F238E27FC236}">
                <a16:creationId xmlns:a16="http://schemas.microsoft.com/office/drawing/2014/main" id="{3BFDFAE1-13B6-4D4B-ADB3-06F4968FE836}"/>
              </a:ext>
            </a:extLst>
          </p:cNvPr>
          <p:cNvSpPr>
            <a:spLocks noGrp="1"/>
          </p:cNvSpPr>
          <p:nvPr>
            <p:ph idx="1"/>
          </p:nvPr>
        </p:nvSpPr>
        <p:spPr>
          <a:xfrm>
            <a:off x="264695" y="670147"/>
            <a:ext cx="25711567" cy="9270767"/>
          </a:xfrm>
        </p:spPr>
        <p:txBody>
          <a:bodyPr>
            <a:normAutofit/>
          </a:bodyPr>
          <a:lstStyle/>
          <a:p>
            <a:r>
              <a:rPr lang="en-US" sz="3200" dirty="0">
                <a:cs typeface="Times New Roman" pitchFamily="18" charset="0"/>
              </a:rPr>
              <a:t>de </a:t>
            </a:r>
            <a:r>
              <a:rPr lang="en-US" sz="3200" dirty="0" err="1">
                <a:cs typeface="Times New Roman" pitchFamily="18" charset="0"/>
              </a:rPr>
              <a:t>Mestier</a:t>
            </a:r>
            <a:r>
              <a:rPr lang="en-US" sz="3200" dirty="0">
                <a:cs typeface="Times New Roman" pitchFamily="18" charset="0"/>
              </a:rPr>
              <a:t>, L., </a:t>
            </a:r>
            <a:r>
              <a:rPr lang="en-US" sz="3200" dirty="0" err="1">
                <a:cs typeface="Times New Roman" pitchFamily="18" charset="0"/>
              </a:rPr>
              <a:t>Cros</a:t>
            </a:r>
            <a:r>
              <a:rPr lang="en-US" sz="3200" dirty="0">
                <a:cs typeface="Times New Roman" pitchFamily="18" charset="0"/>
              </a:rPr>
              <a:t>, J., </a:t>
            </a:r>
            <a:r>
              <a:rPr lang="en-US" sz="3200" dirty="0" err="1">
                <a:cs typeface="Times New Roman" pitchFamily="18" charset="0"/>
              </a:rPr>
              <a:t>Neuzillet</a:t>
            </a:r>
            <a:r>
              <a:rPr lang="en-US" sz="3200" dirty="0">
                <a:cs typeface="Times New Roman" pitchFamily="18" charset="0"/>
              </a:rPr>
              <a:t>, C., </a:t>
            </a:r>
            <a:r>
              <a:rPr lang="en-US" sz="3200" dirty="0" err="1">
                <a:cs typeface="Times New Roman" pitchFamily="18" charset="0"/>
              </a:rPr>
              <a:t>Hentic</a:t>
            </a:r>
            <a:r>
              <a:rPr lang="en-US" sz="3200" dirty="0">
                <a:cs typeface="Times New Roman" pitchFamily="18" charset="0"/>
              </a:rPr>
              <a:t>, O., </a:t>
            </a:r>
            <a:r>
              <a:rPr lang="en-US" sz="3200" dirty="0" err="1">
                <a:cs typeface="Times New Roman" pitchFamily="18" charset="0"/>
              </a:rPr>
              <a:t>Egal</a:t>
            </a:r>
            <a:r>
              <a:rPr lang="en-US" sz="3200" dirty="0">
                <a:cs typeface="Times New Roman" pitchFamily="18" charset="0"/>
              </a:rPr>
              <a:t>, A., Muller, N., ... &amp; Hammel, P. (2017). Digestive system mixed neuroendocrine-non-neuroendocrine neoplasms. </a:t>
            </a:r>
            <a:r>
              <a:rPr lang="en-US" sz="3200" i="1" dirty="0">
                <a:cs typeface="Times New Roman" pitchFamily="18" charset="0"/>
              </a:rPr>
              <a:t>Neuroendocrinology</a:t>
            </a:r>
            <a:r>
              <a:rPr lang="en-US" sz="3200" dirty="0">
                <a:cs typeface="Times New Roman" pitchFamily="18" charset="0"/>
              </a:rPr>
              <a:t>, </a:t>
            </a:r>
            <a:r>
              <a:rPr lang="en-US" sz="3200" i="1" dirty="0">
                <a:cs typeface="Times New Roman" pitchFamily="18" charset="0"/>
              </a:rPr>
              <a:t>105</a:t>
            </a:r>
            <a:r>
              <a:rPr lang="en-US" sz="3200" dirty="0">
                <a:cs typeface="Times New Roman" pitchFamily="18" charset="0"/>
              </a:rPr>
              <a:t>(4), 412-425.</a:t>
            </a:r>
            <a:endParaRPr lang="en-US" sz="3200" dirty="0">
              <a:solidFill>
                <a:srgbClr val="222222"/>
              </a:solidFill>
              <a:cs typeface="Times New Roman" pitchFamily="18" charset="0"/>
            </a:endParaRPr>
          </a:p>
          <a:p>
            <a:r>
              <a:rPr lang="en-US" sz="3200" dirty="0">
                <a:solidFill>
                  <a:srgbClr val="222222"/>
                </a:solidFill>
                <a:cs typeface="Times New Roman" pitchFamily="18" charset="0"/>
              </a:rPr>
              <a:t>Neuman, H., </a:t>
            </a:r>
            <a:r>
              <a:rPr lang="en-US" sz="3200" dirty="0" err="1">
                <a:solidFill>
                  <a:srgbClr val="222222"/>
                </a:solidFill>
                <a:cs typeface="Times New Roman" pitchFamily="18" charset="0"/>
              </a:rPr>
              <a:t>Debelius</a:t>
            </a:r>
            <a:r>
              <a:rPr lang="en-US" sz="3200" dirty="0">
                <a:solidFill>
                  <a:srgbClr val="222222"/>
                </a:solidFill>
                <a:cs typeface="Times New Roman" pitchFamily="18" charset="0"/>
              </a:rPr>
              <a:t>, J. W., Knight, R., &amp; </a:t>
            </a:r>
            <a:r>
              <a:rPr lang="en-US" sz="3200" dirty="0" err="1">
                <a:solidFill>
                  <a:srgbClr val="222222"/>
                </a:solidFill>
                <a:cs typeface="Times New Roman" pitchFamily="18" charset="0"/>
              </a:rPr>
              <a:t>Koren</a:t>
            </a:r>
            <a:r>
              <a:rPr lang="en-US" sz="3200" dirty="0">
                <a:solidFill>
                  <a:srgbClr val="222222"/>
                </a:solidFill>
                <a:cs typeface="Times New Roman" pitchFamily="18" charset="0"/>
              </a:rPr>
              <a:t>, O. (2015). Microbial endocrinology: the interplay between the microbiota and the endocrine system. </a:t>
            </a:r>
            <a:r>
              <a:rPr lang="en-US" sz="3200" i="1" dirty="0">
                <a:solidFill>
                  <a:srgbClr val="222222"/>
                </a:solidFill>
                <a:cs typeface="Times New Roman" pitchFamily="18" charset="0"/>
              </a:rPr>
              <a:t>FEMS microbiology reviews</a:t>
            </a:r>
            <a:r>
              <a:rPr lang="en-US" sz="3200" dirty="0">
                <a:solidFill>
                  <a:srgbClr val="222222"/>
                </a:solidFill>
                <a:cs typeface="Times New Roman" pitchFamily="18" charset="0"/>
              </a:rPr>
              <a:t>, </a:t>
            </a:r>
            <a:r>
              <a:rPr lang="en-US" sz="3200" i="1" dirty="0">
                <a:solidFill>
                  <a:srgbClr val="222222"/>
                </a:solidFill>
                <a:cs typeface="Times New Roman" pitchFamily="18" charset="0"/>
              </a:rPr>
              <a:t>39</a:t>
            </a:r>
            <a:r>
              <a:rPr lang="en-US" sz="3200" dirty="0">
                <a:solidFill>
                  <a:srgbClr val="222222"/>
                </a:solidFill>
                <a:cs typeface="Times New Roman" pitchFamily="18" charset="0"/>
              </a:rPr>
              <a:t>(4), 509-521.</a:t>
            </a:r>
          </a:p>
          <a:p>
            <a:r>
              <a:rPr lang="en-US" sz="3200" dirty="0" err="1">
                <a:cs typeface="Times New Roman" pitchFamily="18" charset="0"/>
              </a:rPr>
              <a:t>Silverthorn</a:t>
            </a:r>
            <a:r>
              <a:rPr lang="en-US" sz="3200" dirty="0">
                <a:cs typeface="Times New Roman" pitchFamily="18" charset="0"/>
              </a:rPr>
              <a:t>, D. U. (2015). </a:t>
            </a:r>
            <a:r>
              <a:rPr lang="en-US" sz="3200" i="1" dirty="0">
                <a:cs typeface="Times New Roman" pitchFamily="18" charset="0"/>
              </a:rPr>
              <a:t>Human physiology: an integrated approach</a:t>
            </a:r>
            <a:r>
              <a:rPr lang="en-US" sz="3200" dirty="0">
                <a:cs typeface="Times New Roman" pitchFamily="18" charset="0"/>
              </a:rPr>
              <a:t>. Pearson Higher Ed.</a:t>
            </a:r>
          </a:p>
        </p:txBody>
      </p:sp>
    </p:spTree>
    <p:extLst>
      <p:ext uri="{BB962C8B-B14F-4D97-AF65-F5344CB8AC3E}">
        <p14:creationId xmlns:p14="http://schemas.microsoft.com/office/powerpoint/2010/main" val="33809738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376</TotalTime>
  <Words>752</Words>
  <Application>Microsoft Office PowerPoint</Application>
  <PresentationFormat>Custom</PresentationFormat>
  <Paragraphs>59</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Adobe Fan Heiti Std B</vt:lpstr>
      <vt:lpstr>Arial</vt:lpstr>
      <vt:lpstr>Calibri</vt:lpstr>
      <vt:lpstr>Calibri Light</vt:lpstr>
      <vt:lpstr>Office Theme</vt:lpstr>
      <vt:lpstr>PowerPoint Presentation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Emmanuel Anasi</dc:creator>
  <cp:lastModifiedBy>Emmanuel Anasi</cp:lastModifiedBy>
  <cp:revision>28</cp:revision>
  <dcterms:created xsi:type="dcterms:W3CDTF">2019-11-14T07:42:23Z</dcterms:created>
  <dcterms:modified xsi:type="dcterms:W3CDTF">2019-11-15T18:49:14Z</dcterms:modified>
</cp:coreProperties>
</file>